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Quattrocento Sans" panose="020B0502050000020003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254" y="7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617fa5ff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617fa5ff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8473912efb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8473912efb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9ac21b6b0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9ac21b6b0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ac21b6b0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ac21b6b0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93cc544b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93cc544b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TYLER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9731ba4cb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9731ba4cb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93cc544b5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93cc544b5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TYLER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3cc544b5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93cc544b5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TYLER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975ddfc9b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975ddfc9b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93cc544b5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93cc544b5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TYLER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617fa5ffc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617fa5ffc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93cc544b5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93cc544b5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TYLER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99c04882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99c04882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TYLER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975ddfc9b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975ddfc9b0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75ddfc9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75ddfc9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17fa5ffc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17fa5ffc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17fa5ffc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17fa5ffc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75ddfc9b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75ddfc9b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97e17e02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997e17e02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997e17e02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997e17e02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997e17e02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997e17e02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542925" y="342900"/>
            <a:ext cx="8067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i="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962775" y="44577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457200" y="1085850"/>
            <a:ext cx="82296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rgbClr val="8274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827469"/>
              </a:buClr>
              <a:buSzPts val="2000"/>
              <a:buFont typeface="Noto Sans Symbols"/>
              <a:buChar char="▪"/>
              <a:defRPr sz="2000" b="0" i="1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827469"/>
              </a:buClr>
              <a:buSzPts val="1800"/>
              <a:buFont typeface="Courier New"/>
              <a:buChar char="o"/>
              <a:defRPr sz="1800" b="0" i="1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827469"/>
              </a:buClr>
              <a:buSzPts val="1600"/>
              <a:buFont typeface="Quattrocento Sans"/>
              <a:buChar char="▫"/>
              <a:defRPr sz="1600" b="0" i="1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827469"/>
              </a:buClr>
              <a:buSzPts val="1400"/>
              <a:buFont typeface="Quattrocento Sans"/>
              <a:buChar char="▫"/>
              <a:defRPr sz="1400" b="0" i="1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rgbClr val="827469"/>
              </a:buClr>
              <a:buSzPts val="1500"/>
              <a:buFont typeface="Quattrocento Sans"/>
              <a:buChar char="&gt;"/>
              <a:defRPr sz="1500" b="0" i="1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rgbClr val="827469"/>
              </a:buClr>
              <a:buSzPts val="1500"/>
              <a:buFont typeface="Quattrocento Sans"/>
              <a:buChar char="&gt;"/>
              <a:defRPr sz="1500" b="0" i="1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rgbClr val="827469"/>
              </a:buClr>
              <a:buSzPts val="1500"/>
              <a:buFont typeface="Quattrocento Sans"/>
              <a:buChar char="&gt;"/>
              <a:defRPr sz="1500" b="0" i="1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rgbClr val="827469"/>
              </a:buClr>
              <a:buSzPts val="1500"/>
              <a:buFont typeface="Quattrocento Sans"/>
              <a:buChar char="&gt;"/>
              <a:defRPr sz="1500" b="0" i="1" u="none" strike="noStrike" cap="none">
                <a:solidFill>
                  <a:srgbClr val="82746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398994" y="0"/>
            <a:ext cx="374501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2800"/>
              <a:buNone/>
              <a:defRPr sz="2800">
                <a:solidFill>
                  <a:srgbClr val="1155C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garcia@elgin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mailto:mp@engineerinclusion.com" TargetMode="External"/><Relationship Id="rId4" Type="http://schemas.openxmlformats.org/officeDocument/2006/relationships/hyperlink" Target="mailto:troeger@elgin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11700" y="147800"/>
            <a:ext cx="7433400" cy="225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Fostering an Equitable Tenure Culture:  </a:t>
            </a:r>
            <a:r>
              <a:rPr lang="en" sz="3000"/>
              <a:t>Administrator and Faculty Collaboration to Reduce Bias at Elgin Community College</a:t>
            </a:r>
            <a:endParaRPr sz="3000"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311700" y="3325275"/>
            <a:ext cx="8520600" cy="161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Dr. Kristina C. Alcozer Garcia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Dean, Division of Communications and Behavioral Sciences 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Dr. Tyler Roeger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Associate Dean, Center for the Enhancement of Teaching, Assessment, &amp; Learning  </a:t>
            </a:r>
            <a:endParaRPr sz="1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457200" y="1373975"/>
            <a:ext cx="8229600" cy="296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Confirm seminar development Package with instructor </a:t>
            </a:r>
            <a:b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(depending on funding approval and Institutional leadership) – </a:t>
            </a:r>
            <a:r>
              <a:rPr lang="en" sz="1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July 2021</a:t>
            </a:r>
            <a:endParaRPr sz="1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Confirm faculty advisor group – </a:t>
            </a:r>
            <a:r>
              <a:rPr lang="en" sz="1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August 2021</a:t>
            </a:r>
            <a:endParaRPr sz="1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▪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members, representing various disciplines (includes Library Faculty) 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Confirm admin advisor group - </a:t>
            </a:r>
            <a:r>
              <a:rPr lang="en" sz="1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August 2021 </a:t>
            </a:r>
            <a:endParaRPr sz="1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▪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Comprised of academic deans and associate deans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Round of Feedback - “Listening” Sessions - </a:t>
            </a:r>
            <a:r>
              <a:rPr lang="en" sz="1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2021 </a:t>
            </a:r>
            <a:endParaRPr sz="1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 seminar modules (with advisory group feedback) and assessment plan – </a:t>
            </a:r>
            <a:r>
              <a:rPr lang="en" sz="1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November  2021</a:t>
            </a:r>
            <a:endParaRPr sz="1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 first round of optional seminars Spring – </a:t>
            </a:r>
            <a:r>
              <a:rPr lang="en" sz="1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2022</a:t>
            </a:r>
            <a:endParaRPr sz="1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 second round of optional seminars Spring - </a:t>
            </a:r>
            <a:r>
              <a:rPr lang="en" sz="1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2023 </a:t>
            </a:r>
            <a:endParaRPr sz="1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Our Timeline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Series Structure   </a:t>
            </a:r>
            <a:endParaRPr b="1"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1:  Practices for Reducing the Influence of Bias on the Tenure Review Process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Naming and Recognizing Form of Bias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2:  Guidelines for Shifting from Gatekeeping to Stewardship in the Tenure Review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Defining and Identifying Practices and Policies that Prioritize Gatekeeping Stewardship Rather than Gatekeeping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3:  Skills for Supporting Faculty Through the Tenure Review Process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Strategies for Providing Feedback </a:t>
            </a:r>
            <a:endParaRPr/>
          </a:p>
        </p:txBody>
      </p:sp>
      <p:sp>
        <p:nvSpPr>
          <p:cNvPr id="124" name="Google Shape;124;p24"/>
          <p:cNvSpPr/>
          <p:nvPr/>
        </p:nvSpPr>
        <p:spPr>
          <a:xfrm>
            <a:off x="1453750" y="4195100"/>
            <a:ext cx="1114500" cy="62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4"/>
          <p:cNvSpPr/>
          <p:nvPr/>
        </p:nvSpPr>
        <p:spPr>
          <a:xfrm>
            <a:off x="3759075" y="4195100"/>
            <a:ext cx="1114500" cy="62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4"/>
          <p:cNvSpPr/>
          <p:nvPr/>
        </p:nvSpPr>
        <p:spPr>
          <a:xfrm>
            <a:off x="6064400" y="4195100"/>
            <a:ext cx="1114500" cy="62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Providing a Name</a:t>
            </a:r>
            <a:endParaRPr/>
          </a:p>
        </p:txBody>
      </p:sp>
      <p:pic>
        <p:nvPicPr>
          <p:cNvPr id="132" name="Google Shape;13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75" y="1427475"/>
            <a:ext cx="4431150" cy="249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2850" y="296088"/>
            <a:ext cx="4681150" cy="455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Series Structure   </a:t>
            </a:r>
            <a:endParaRPr b="1"/>
          </a:p>
        </p:txBody>
      </p:sp>
      <p:sp>
        <p:nvSpPr>
          <p:cNvPr id="139" name="Google Shape;13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1:  Practices for Reducing the Influence of Bias on the Tenure Review Process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Naming and Recognizing Form of Bias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2:  Guidelines for Shifting from Gatekeeping to Stewardship in the Tenure Review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Defining and Identifying Practices and Policies that Prioritize Gatekeeping Stewardship Rather than Gatekeeping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3:  Skills for Supporting Faculty Through the Tenure Review Process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Strategies for Providing Feedback </a:t>
            </a:r>
            <a:endParaRPr/>
          </a:p>
        </p:txBody>
      </p:sp>
      <p:sp>
        <p:nvSpPr>
          <p:cNvPr id="140" name="Google Shape;140;p26"/>
          <p:cNvSpPr/>
          <p:nvPr/>
        </p:nvSpPr>
        <p:spPr>
          <a:xfrm>
            <a:off x="1453750" y="4195100"/>
            <a:ext cx="1114500" cy="62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6"/>
          <p:cNvSpPr/>
          <p:nvPr/>
        </p:nvSpPr>
        <p:spPr>
          <a:xfrm>
            <a:off x="3759075" y="4195100"/>
            <a:ext cx="1114500" cy="62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6"/>
          <p:cNvSpPr/>
          <p:nvPr/>
        </p:nvSpPr>
        <p:spPr>
          <a:xfrm>
            <a:off x="6064400" y="4195100"/>
            <a:ext cx="1114500" cy="62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Special Attention To </a:t>
            </a:r>
            <a:endParaRPr b="1"/>
          </a:p>
        </p:txBody>
      </p:sp>
      <p:sp>
        <p:nvSpPr>
          <p:cNvPr id="148" name="Google Shape;148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Frameworks to provide language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Case study examples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Reflection on positionality </a:t>
            </a:r>
            <a:endParaRPr sz="1900"/>
          </a:p>
        </p:txBody>
      </p:sp>
      <p:pic>
        <p:nvPicPr>
          <p:cNvPr id="149" name="Google Shape;14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83337"/>
            <a:ext cx="4707401" cy="457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Participation</a:t>
            </a:r>
            <a:endParaRPr b="1"/>
          </a:p>
        </p:txBody>
      </p:sp>
      <p:pic>
        <p:nvPicPr>
          <p:cNvPr id="155" name="Google Shape;155;p28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525" y="1669875"/>
            <a:ext cx="4419786" cy="2732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8" title="Points score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4200" y="1669875"/>
            <a:ext cx="4419774" cy="2740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Pre-Survey:  Strongest Agreement </a:t>
            </a:r>
            <a:endParaRPr b="1"/>
          </a:p>
        </p:txBody>
      </p:sp>
      <p:sp>
        <p:nvSpPr>
          <p:cNvPr id="162" name="Google Shape;162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1. I believe that it is important that I continually work to improve my multicultural competence to better understand faculty.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1. I believe that systemic inequalities impact marginalized populations in ways that I cannot always see.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2. I believe that it is my responsibility to reduce interpersonal bias that affects my interactions and evaluations of others.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Pre-Survey:  Least Agreement</a:t>
            </a:r>
            <a:endParaRPr b="1"/>
          </a:p>
        </p:txBody>
      </p:sp>
      <p:sp>
        <p:nvSpPr>
          <p:cNvPr id="168" name="Google Shape;16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1. I feel confident in my ability to reduce institutional bias in the promotion and tenure of marginalized faculty.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2. I feel confident in my ability to monitor and improve the culture and climate of the promotion and tenure process for marginalized people.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Post-Survey:  Most Agreement</a:t>
            </a:r>
            <a:endParaRPr b="1"/>
          </a:p>
        </p:txBody>
      </p:sp>
      <p:sp>
        <p:nvSpPr>
          <p:cNvPr id="174" name="Google Shape;174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1. I believe that it is important that I continually work to improve my multicultural competence to better understand faculty.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1. I believe that systemic inequalities impact marginalized populations in ways that I cannot always see.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2. I believe that it is my responsibility to reduce interpersonal bias that affects my interactions and evaluations of others.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Post-Survey:  Least Agreement </a:t>
            </a:r>
            <a:endParaRPr b="1"/>
          </a:p>
        </p:txBody>
      </p:sp>
      <p:sp>
        <p:nvSpPr>
          <p:cNvPr id="180" name="Google Shape;180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1. I feel confident in my ability to monitor and improve the culture and climate of the promotion and tenure process for marginalized people.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 </a:t>
            </a:r>
            <a:r>
              <a:rPr lang="en"/>
              <a:t>2. I reflect on my positionality before making assumptions about faculty.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2. I am knowledgeable of how my positionality affects my understanding of and outlook on the world.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542925" y="342900"/>
            <a:ext cx="8067600" cy="34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Why Focus on Equitable Tenure Support Resources?</a:t>
            </a:r>
            <a:endParaRPr b="1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373975"/>
            <a:ext cx="8229600" cy="296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Experiences at ECC</a:t>
            </a:r>
            <a:endParaRPr sz="13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○"/>
            </a:pPr>
            <a:r>
              <a:rPr lang="en" sz="1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Faculty sharing experience of the tenure process</a:t>
            </a:r>
            <a:br>
              <a:rPr lang="en" sz="1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3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Disparity in Representation and Retention: </a:t>
            </a:r>
            <a:endParaRPr sz="13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Disparity in both the representation and retention of faculty with marginalized identities </a:t>
            </a:r>
            <a:endParaRPr sz="13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○"/>
            </a:pPr>
            <a:r>
              <a:rPr lang="en" sz="1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one-fifth of all graduate assistants, full-time faculty, and part-time faculty identified as people of color in fall 2017</a:t>
            </a:r>
            <a:endParaRPr sz="13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○"/>
            </a:pPr>
            <a:r>
              <a:rPr lang="en" sz="1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Lack of representation of non-White faculty within tenure rank roles (more likely to be instructors, lecturers with no academic rank) (ACE, 2020). </a:t>
            </a:r>
            <a:br>
              <a:rPr lang="en" sz="1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3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for Student Racial Bias in the Student Evaluation Process </a:t>
            </a:r>
            <a:endParaRPr sz="13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○"/>
            </a:pPr>
            <a:r>
              <a:rPr lang="en" sz="1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evaluations of instructors are biased, noting that women are more likely to receive lower ratings compared to their male-identified counterparts (Boring, 2017; Chávez &amp; Mitchell, 2020) </a:t>
            </a:r>
            <a:endParaRPr sz="13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○"/>
            </a:pPr>
            <a:r>
              <a:rPr lang="en" sz="13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Faculty of Color who also receive lower ratings in studies designed to examine students’ perceptions of faculty and how they correlate to the faculty members’ racial identities (Chávez &amp; Mitchell, 2020; Lazos, 2012). </a:t>
            </a:r>
            <a:endParaRPr>
              <a:solidFill>
                <a:schemeClr val="dk1"/>
              </a:solidFill>
              <a:highlight>
                <a:schemeClr val="accent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1254625" y="4837000"/>
            <a:ext cx="7737000" cy="5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*(ACE, 2020) American Council on Higher Education - Race and Ethnicity in Higher Education: 2020 Supplement </a:t>
            </a:r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Additional Impacts</a:t>
            </a:r>
            <a:endParaRPr b="1"/>
          </a:p>
        </p:txBody>
      </p:sp>
      <p:sp>
        <p:nvSpPr>
          <p:cNvPr id="186" name="Google Shape;186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“The frameworks and vocabulary provided great resources to use for tenure and other meetings.”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“I particularly appreciated the discussion of various scenarios and the sharing of tangible tools/resources that I can integrate into my practices.” </a:t>
            </a:r>
            <a:endParaRPr sz="22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Next Steps</a:t>
            </a:r>
            <a:endParaRPr b="1"/>
          </a:p>
        </p:txBody>
      </p:sp>
      <p:sp>
        <p:nvSpPr>
          <p:cNvPr id="192" name="Google Shape;192;p34"/>
          <p:cNvSpPr txBox="1">
            <a:spLocks noGrp="1"/>
          </p:cNvSpPr>
          <p:nvPr>
            <p:ph type="body" idx="1"/>
          </p:nvPr>
        </p:nvSpPr>
        <p:spPr>
          <a:xfrm>
            <a:off x="3913175" y="1197600"/>
            <a:ext cx="4611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Institutionalizing in Evaluation Processes</a:t>
            </a:r>
            <a:endParaRPr sz="22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Recommendations for requirement for serving on a tenure committee</a:t>
            </a:r>
            <a:endParaRPr sz="19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Providing tangible resources </a:t>
            </a:r>
            <a:endParaRPr sz="22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Tenure Committee Resource Guide</a:t>
            </a:r>
            <a:endParaRPr sz="1800"/>
          </a:p>
        </p:txBody>
      </p:sp>
      <p:pic>
        <p:nvPicPr>
          <p:cNvPr id="193" name="Google Shape;19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98800"/>
            <a:ext cx="3549050" cy="260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5"/>
          <p:cNvSpPr/>
          <p:nvPr/>
        </p:nvSpPr>
        <p:spPr>
          <a:xfrm>
            <a:off x="4471550" y="1276500"/>
            <a:ext cx="4540500" cy="2688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Staying Connected</a:t>
            </a:r>
            <a:endParaRPr b="1"/>
          </a:p>
        </p:txBody>
      </p:sp>
      <p:sp>
        <p:nvSpPr>
          <p:cNvPr id="201" name="Google Shape;201;p35"/>
          <p:cNvSpPr txBox="1">
            <a:spLocks noGrp="1"/>
          </p:cNvSpPr>
          <p:nvPr>
            <p:ph type="body" idx="1"/>
          </p:nvPr>
        </p:nvSpPr>
        <p:spPr>
          <a:xfrm>
            <a:off x="387900" y="14572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/>
              <a:t>Dr. Kristina C. Alcozer Garcia</a:t>
            </a:r>
            <a:endParaRPr sz="16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Dean, Division of Communications and Behavioral Sciences 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kgarcia@elgin.edu</a:t>
            </a:r>
            <a:r>
              <a:rPr lang="en" sz="1600"/>
              <a:t> 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/>
              <a:t>Dr. Tyler Roeger</a:t>
            </a:r>
            <a:endParaRPr sz="16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Associate Dean, Center for the Enhancement of Teaching, Assessment, &amp; Learning  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troeger@elgin.edu</a:t>
            </a:r>
            <a:r>
              <a:rPr lang="en" sz="1600"/>
              <a:t> </a:t>
            </a:r>
            <a:endParaRPr sz="1600"/>
          </a:p>
        </p:txBody>
      </p:sp>
      <p:sp>
        <p:nvSpPr>
          <p:cNvPr id="202" name="Google Shape;202;p35"/>
          <p:cNvSpPr txBox="1">
            <a:spLocks noGrp="1"/>
          </p:cNvSpPr>
          <p:nvPr>
            <p:ph type="body" idx="2"/>
          </p:nvPr>
        </p:nvSpPr>
        <p:spPr>
          <a:xfrm>
            <a:off x="4603800" y="14572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Sharing </a:t>
            </a:r>
            <a:r>
              <a:rPr lang="en" sz="1600" b="1" i="1"/>
              <a:t>Engineer Inclusion</a:t>
            </a:r>
            <a:r>
              <a:rPr lang="en" sz="1600" b="1"/>
              <a:t> Consultant Contact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/>
              <a:t>Dr. Meagan Pollock</a:t>
            </a:r>
            <a:br>
              <a:rPr lang="en" sz="1600"/>
            </a:br>
            <a:r>
              <a:rPr lang="en" sz="1600"/>
              <a:t>Chief Inclusion Engineer</a:t>
            </a:r>
            <a:br>
              <a:rPr lang="en" sz="1600"/>
            </a:br>
            <a:r>
              <a:rPr lang="en" sz="1600"/>
              <a:t>Engineer Inclusion</a:t>
            </a:r>
            <a:br>
              <a:rPr lang="en" sz="1600"/>
            </a:br>
            <a:r>
              <a:rPr lang="en" sz="1600" u="sng">
                <a:solidFill>
                  <a:schemeClr val="hlink"/>
                </a:solidFill>
                <a:hlinkClick r:id="rId5"/>
              </a:rPr>
              <a:t>mp@engineerinclusion.com</a:t>
            </a:r>
            <a:r>
              <a:rPr lang="en" sz="1600"/>
              <a:t>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03" name="Google Shape;203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69825" y="2127725"/>
            <a:ext cx="1359800" cy="135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542925" y="342900"/>
            <a:ext cx="8067600" cy="34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Why Focus on Equitable Tenure Support Resources?</a:t>
            </a:r>
            <a:endParaRPr b="1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57200" y="1373975"/>
            <a:ext cx="8229600" cy="296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Racialized Experience During the Tenure Process</a:t>
            </a:r>
            <a:endParaRPr sz="1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</a:pPr>
            <a:r>
              <a:rPr lang="en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Faculty of Color report experiencing increased challenges during the tenure process </a:t>
            </a:r>
            <a:endParaRPr sz="14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</a:pPr>
            <a:r>
              <a:rPr lang="en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Lack of understanding of their unique experiences of intersecting racial identities (Arnold, Crawford, Khalifa, 2016; Knight, 2010; Pittman 2012).</a:t>
            </a:r>
            <a:br>
              <a:rPr lang="en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Consistent with </a:t>
            </a:r>
            <a:r>
              <a:rPr lang="en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Emerging Best Practices </a:t>
            </a:r>
            <a:endParaRPr sz="1400" b="1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</a:pPr>
            <a:r>
              <a:rPr lang="en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Recommended the development of specialized trainings/workshops and support for instructional leadership involved in the tenure and promotion process, </a:t>
            </a:r>
            <a:endParaRPr sz="14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</a:pPr>
            <a:r>
              <a:rPr lang="en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Crucial for acknowledging and supporting the experiences of tenure track Faculty of Color (Benitez, James, Joshua, Perfetti, &amp; Vick, 2017; Berry &amp; Mizelle, 2006;  Goodman, 2011; Knight, 2010; Lazos, 2012; Pittman, 2012).</a:t>
            </a:r>
            <a:endParaRPr sz="2100" dirty="0">
              <a:solidFill>
                <a:schemeClr val="dk1"/>
              </a:solidFill>
              <a:highlight>
                <a:schemeClr val="accent6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542925" y="342900"/>
            <a:ext cx="8067600" cy="34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The Opportunity to Change </a:t>
            </a:r>
            <a:endParaRPr b="1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457200" y="1373975"/>
            <a:ext cx="8229600" cy="296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the retention of Faculty with marginalized identities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Tangible support for tenure committee members to approach tenure process with an equity-focused mindset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Alignment with institutional planning: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▪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ECC Strategic Plan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▪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Illinois Equity in Attainment Initiative (ILEA) Plan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542925" y="342900"/>
            <a:ext cx="8067600" cy="34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Purpose of this Project </a:t>
            </a:r>
            <a:endParaRPr b="1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457200" y="1085850"/>
            <a:ext cx="8229600" cy="3257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Creation of Equitable Tenure Seminar Series designed to: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Explore the role of implicit bias in the experiences of faculty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■"/>
            </a:pPr>
            <a:r>
              <a:rPr lang="en" sz="17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Explore research related to student racial bias, intersectionality, microaggressions, and racial battle fatigue for faculty with marginalized identities.</a:t>
            </a:r>
            <a:endParaRPr sz="17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■"/>
            </a:pPr>
            <a:r>
              <a:rPr lang="en" sz="17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extant research related to bias in student evaluations, complaints</a:t>
            </a:r>
            <a:endParaRPr sz="17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strategies for fostering a supportive tone for the entirety of the tenure process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methods for providing constructive feedback that is culturally responsive and developmentally appropriate</a:t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238625"/>
            <a:ext cx="452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*Present structure of ECC Tenure Process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Focused on instruction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Approximately 3 years in length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Process 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Includes: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Classroom observations (6 total)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Annual self assessment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Annual content portfolio submission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Annual Summary Conference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2"/>
          </p:nvPr>
        </p:nvSpPr>
        <p:spPr>
          <a:xfrm>
            <a:off x="5178300" y="1238625"/>
            <a:ext cx="365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Tenure Committee Composition: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Dean/Designee (Chair)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Instructional Coordinator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1 Faculty Member (Dean’s Choice)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1 Faculty Member (Tenure Candidate’s Choice)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About ECC’s Tenure Process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93" name="Google Shape;93;p19"/>
          <p:cNvSpPr/>
          <p:nvPr/>
        </p:nvSpPr>
        <p:spPr>
          <a:xfrm>
            <a:off x="5057400" y="1145850"/>
            <a:ext cx="3774900" cy="2438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457200" y="1373975"/>
            <a:ext cx="8229600" cy="296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Success Infrastructure (SSI) Initiative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Faculty/staff/admin proposed equity-focused initiatives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Opportunity to pilot and potentially institutionalize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*Now shifted to new structure</a:t>
            </a:r>
            <a:b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Equitable Tenure Seminar Series Proposal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Proposed Spring 2021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Collaboration between faculty and administrators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Funds for the development and delivery of equitable tenure seminar series by third party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Our Approach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457200" y="1373975"/>
            <a:ext cx="8229600" cy="296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Proposal General Structure 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○"/>
            </a:pPr>
            <a:r>
              <a:rPr lang="en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Provided general multi-part seminar structure (synchronous virtual delivery)</a:t>
            </a:r>
            <a:endParaRPr sz="19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○"/>
            </a:pPr>
            <a:r>
              <a:rPr lang="en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topics, general aim included in overview </a:t>
            </a:r>
            <a:br>
              <a:rPr lang="en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9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Trust Building 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○"/>
            </a:pPr>
            <a:r>
              <a:rPr lang="en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Built-in opportunities for stakeholder feedback throughout development </a:t>
            </a:r>
            <a:endParaRPr sz="19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○"/>
            </a:pPr>
            <a:r>
              <a:rPr lang="en" sz="19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delivery and development by known third-party</a:t>
            </a:r>
            <a:endParaRPr sz="19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Our Approach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457200" y="1373975"/>
            <a:ext cx="8229600" cy="296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process - 1 semester in length (Fall 2021)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Meagan Pollock of Engineer Inclusion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Formative Feedback - “Listening” Sessions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▪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Faculty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▪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Administrators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Facilitated by Dr. Meagan Pollock and Dr. Kristina Garcia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space for stakeholders to provide feedback on: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▪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content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▪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Session structure and delivery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▪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Voice concerns and discuss “wishlist” items 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Pre-and Post-Survey </a:t>
            </a:r>
            <a:endParaRPr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Key Elements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1359</Words>
  <Application>Microsoft Office PowerPoint</Application>
  <PresentationFormat>On-screen Show (16:9)</PresentationFormat>
  <Paragraphs>153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Quattrocento Sans</vt:lpstr>
      <vt:lpstr>Noto Sans Symbols</vt:lpstr>
      <vt:lpstr>Simple Light</vt:lpstr>
      <vt:lpstr>Fostering an Equitable Tenure Culture:  Administrator and Faculty Collaboration to Reduce Bias at Elgin Community College</vt:lpstr>
      <vt:lpstr>Why Focus on Equitable Tenure Support Resources?</vt:lpstr>
      <vt:lpstr>Why Focus on Equitable Tenure Support Resources?</vt:lpstr>
      <vt:lpstr>The Opportunity to Change </vt:lpstr>
      <vt:lpstr>Purpose of this Project </vt:lpstr>
      <vt:lpstr>About ECC’s Tenure Process </vt:lpstr>
      <vt:lpstr>Our Approach  </vt:lpstr>
      <vt:lpstr>Our Approach  </vt:lpstr>
      <vt:lpstr>Key Elements </vt:lpstr>
      <vt:lpstr>Our Timeline  </vt:lpstr>
      <vt:lpstr>Series Structure   </vt:lpstr>
      <vt:lpstr>Providing a Name</vt:lpstr>
      <vt:lpstr>Series Structure   </vt:lpstr>
      <vt:lpstr>Special Attention To </vt:lpstr>
      <vt:lpstr>Participation</vt:lpstr>
      <vt:lpstr>Pre-Survey:  Strongest Agreement </vt:lpstr>
      <vt:lpstr>Pre-Survey:  Least Agreement</vt:lpstr>
      <vt:lpstr>Post-Survey:  Most Agreement</vt:lpstr>
      <vt:lpstr>Post-Survey:  Least Agreement </vt:lpstr>
      <vt:lpstr>Additional Impacts</vt:lpstr>
      <vt:lpstr>Next Steps</vt:lpstr>
      <vt:lpstr>Staying Connected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an Equitable Tenure Culture:  Administrator and Faculty Collaboration to Reduce Bias at Elgin Community College</dc:title>
  <dc:creator>Owner</dc:creator>
  <cp:lastModifiedBy>Linda Hefferin</cp:lastModifiedBy>
  <cp:revision>1</cp:revision>
  <dcterms:modified xsi:type="dcterms:W3CDTF">2023-11-21T20:14:07Z</dcterms:modified>
</cp:coreProperties>
</file>